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Times New Roman Bold" panose="02020803070505020304" pitchFamily="18" charset="0"/>
      <p:regular r:id="rId15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A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7750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68345" y="1936687"/>
            <a:ext cx="6397649" cy="6413625"/>
            <a:chOff x="0" y="0"/>
            <a:chExt cx="5594350" cy="5608320"/>
          </a:xfrm>
        </p:grpSpPr>
        <p:sp>
          <p:nvSpPr>
            <p:cNvPr id="6" name="Freeform 6"/>
            <p:cNvSpPr/>
            <p:nvPr/>
          </p:nvSpPr>
          <p:spPr>
            <a:xfrm>
              <a:off x="-80010" y="-191770"/>
              <a:ext cx="6264910" cy="5977890"/>
            </a:xfrm>
            <a:custGeom>
              <a:avLst/>
              <a:gdLst/>
              <a:ahLst/>
              <a:cxnLst/>
              <a:rect l="l" t="t" r="r" b="b"/>
              <a:pathLst>
                <a:path w="6264910" h="5977890">
                  <a:moveTo>
                    <a:pt x="3576320" y="342900"/>
                  </a:moveTo>
                  <a:cubicBezTo>
                    <a:pt x="4768850" y="509270"/>
                    <a:pt x="6264910" y="971550"/>
                    <a:pt x="5435600" y="3060700"/>
                  </a:cubicBezTo>
                  <a:cubicBezTo>
                    <a:pt x="4606290" y="5149850"/>
                    <a:pt x="2889250" y="5520690"/>
                    <a:pt x="2059940" y="5749290"/>
                  </a:cubicBezTo>
                  <a:cubicBezTo>
                    <a:pt x="1230630" y="5977890"/>
                    <a:pt x="256540" y="5434330"/>
                    <a:pt x="600710" y="4203700"/>
                  </a:cubicBezTo>
                  <a:cubicBezTo>
                    <a:pt x="901700" y="3126740"/>
                    <a:pt x="0" y="1772920"/>
                    <a:pt x="86360" y="886460"/>
                  </a:cubicBezTo>
                  <a:cubicBezTo>
                    <a:pt x="172720" y="0"/>
                    <a:pt x="2145030" y="142240"/>
                    <a:pt x="3576320" y="342900"/>
                  </a:cubicBezTo>
                  <a:close/>
                </a:path>
              </a:pathLst>
            </a:custGeom>
            <a:blipFill>
              <a:blip r:embed="rId2"/>
              <a:stretch>
                <a:fillRect l="-119" r="-11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9144000" y="825121"/>
            <a:ext cx="8324850" cy="3941499"/>
            <a:chOff x="0" y="0"/>
            <a:chExt cx="11099800" cy="5255332"/>
          </a:xfrm>
        </p:grpSpPr>
        <p:sp>
          <p:nvSpPr>
            <p:cNvPr id="8" name="TextBox 8"/>
            <p:cNvSpPr txBox="1"/>
            <p:nvPr/>
          </p:nvSpPr>
          <p:spPr>
            <a:xfrm>
              <a:off x="0" y="4737172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19"/>
                </a:lnSpc>
              </a:pPr>
              <a:r>
                <a:rPr lang="en-US" sz="2399" spc="-47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Simplify Your Finances and Budget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1925"/>
              <a:ext cx="11099800" cy="4113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499"/>
                </a:lnSpc>
              </a:pPr>
              <a:r>
                <a:rPr lang="en-US" sz="11499" spc="-229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MoneyTrail App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44000" y="5739174"/>
            <a:ext cx="8324850" cy="895391"/>
            <a:chOff x="0" y="0"/>
            <a:chExt cx="11099800" cy="119385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659184"/>
              <a:ext cx="1109980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ID: 20232091010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099800" cy="609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Mayesha Maliha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7051042"/>
            <a:ext cx="8324850" cy="895391"/>
            <a:chOff x="0" y="0"/>
            <a:chExt cx="11099800" cy="119385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659184"/>
              <a:ext cx="1109980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ID: 20232096010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099800" cy="609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Puja Halder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144000" y="8362909"/>
            <a:ext cx="8324850" cy="895391"/>
            <a:chOff x="0" y="0"/>
            <a:chExt cx="11099800" cy="119385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59184"/>
              <a:ext cx="11099800" cy="5346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</a:pPr>
              <a:r>
                <a:rPr lang="en-US" sz="240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ID: 20232084010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1099800" cy="609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</a:pPr>
              <a:r>
                <a:rPr lang="en-US" sz="280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Pranti Das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8044" y="1441077"/>
            <a:ext cx="12639675" cy="1788233"/>
            <a:chOff x="0" y="0"/>
            <a:chExt cx="16852900" cy="2384310"/>
          </a:xfrm>
        </p:grpSpPr>
        <p:sp>
          <p:nvSpPr>
            <p:cNvPr id="3" name="TextBox 3"/>
            <p:cNvSpPr txBox="1"/>
            <p:nvPr/>
          </p:nvSpPr>
          <p:spPr>
            <a:xfrm>
              <a:off x="0" y="1866150"/>
              <a:ext cx="168529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Streamlined Tracking with Minimalist Design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3825"/>
              <a:ext cx="16852900" cy="1599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Simplicity &amp; Efficiency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08044" y="5143500"/>
            <a:ext cx="6980144" cy="2036445"/>
            <a:chOff x="0" y="0"/>
            <a:chExt cx="9306859" cy="2715260"/>
          </a:xfrm>
        </p:grpSpPr>
        <p:sp>
          <p:nvSpPr>
            <p:cNvPr id="6" name="TextBox 6"/>
            <p:cNvSpPr txBox="1"/>
            <p:nvPr/>
          </p:nvSpPr>
          <p:spPr>
            <a:xfrm>
              <a:off x="0" y="1155700"/>
              <a:ext cx="9306859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MoneyTrail lets users add, edit, or delete income and expense entries, making money management </a:t>
              </a:r>
              <a:r>
                <a:rPr lang="en-US" sz="2400" b="1" spc="-48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simple and clear.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9306859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Streamlined Tracking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934450" y="5143500"/>
            <a:ext cx="7674909" cy="1645920"/>
            <a:chOff x="0" y="0"/>
            <a:chExt cx="10233212" cy="2194560"/>
          </a:xfrm>
        </p:grpSpPr>
        <p:sp>
          <p:nvSpPr>
            <p:cNvPr id="9" name="TextBox 9"/>
            <p:cNvSpPr txBox="1"/>
            <p:nvPr/>
          </p:nvSpPr>
          <p:spPr>
            <a:xfrm>
              <a:off x="0" y="1155700"/>
              <a:ext cx="10233212" cy="10388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spc="-48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app shows your </a:t>
              </a:r>
              <a:r>
                <a:rPr lang="en-US" sz="2400" b="1" spc="-48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current balance instantly</a:t>
              </a:r>
              <a:r>
                <a:rPr lang="en-US" sz="2400" spc="-48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—so you can focus on smart spending.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0233212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Real-time Balance</a:t>
              </a:r>
            </a:p>
          </p:txBody>
        </p:sp>
      </p:grpSp>
      <p:sp>
        <p:nvSpPr>
          <p:cNvPr id="11" name="Freeform 11"/>
          <p:cNvSpPr/>
          <p:nvPr/>
        </p:nvSpPr>
        <p:spPr>
          <a:xfrm flipH="1">
            <a:off x="16850868" y="692349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872" y="1204892"/>
            <a:ext cx="14077950" cy="1969824"/>
            <a:chOff x="0" y="0"/>
            <a:chExt cx="18770600" cy="2626432"/>
          </a:xfrm>
        </p:grpSpPr>
        <p:sp>
          <p:nvSpPr>
            <p:cNvPr id="3" name="TextBox 3"/>
            <p:cNvSpPr txBox="1"/>
            <p:nvPr/>
          </p:nvSpPr>
          <p:spPr>
            <a:xfrm>
              <a:off x="0" y="123825"/>
              <a:ext cx="18770600" cy="1599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spc="-169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Future Enhancements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08272"/>
              <a:ext cx="187706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16850868" y="692349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5"/>
                </a:lnTo>
                <a:lnTo>
                  <a:pt x="1876083" y="1497455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 rot="9828254" flipH="1">
            <a:off x="-696564" y="7785594"/>
            <a:ext cx="1876083" cy="1497455"/>
          </a:xfrm>
          <a:custGeom>
            <a:avLst/>
            <a:gdLst/>
            <a:ahLst/>
            <a:cxnLst/>
            <a:rect l="l" t="t" r="r" b="b"/>
            <a:pathLst>
              <a:path w="1876083" h="1497455">
                <a:moveTo>
                  <a:pt x="1876083" y="0"/>
                </a:moveTo>
                <a:lnTo>
                  <a:pt x="0" y="0"/>
                </a:lnTo>
                <a:lnTo>
                  <a:pt x="0" y="1497456"/>
                </a:lnTo>
                <a:lnTo>
                  <a:pt x="1876083" y="1497456"/>
                </a:lnTo>
                <a:lnTo>
                  <a:pt x="187608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1508872" y="3017744"/>
            <a:ext cx="4005597" cy="4476750"/>
            <a:chOff x="0" y="0"/>
            <a:chExt cx="921932" cy="10303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1932" cy="1030373"/>
            </a:xfrm>
            <a:custGeom>
              <a:avLst/>
              <a:gdLst/>
              <a:ahLst/>
              <a:cxnLst/>
              <a:rect l="l" t="t" r="r" b="b"/>
              <a:pathLst>
                <a:path w="921932" h="1030373">
                  <a:moveTo>
                    <a:pt x="67647" y="0"/>
                  </a:moveTo>
                  <a:lnTo>
                    <a:pt x="854285" y="0"/>
                  </a:lnTo>
                  <a:cubicBezTo>
                    <a:pt x="872226" y="0"/>
                    <a:pt x="889432" y="7127"/>
                    <a:pt x="902118" y="19813"/>
                  </a:cubicBezTo>
                  <a:cubicBezTo>
                    <a:pt x="914805" y="32500"/>
                    <a:pt x="921932" y="49706"/>
                    <a:pt x="921932" y="67647"/>
                  </a:cubicBezTo>
                  <a:lnTo>
                    <a:pt x="921932" y="962726"/>
                  </a:lnTo>
                  <a:cubicBezTo>
                    <a:pt x="921932" y="980667"/>
                    <a:pt x="914805" y="997873"/>
                    <a:pt x="902118" y="1010559"/>
                  </a:cubicBezTo>
                  <a:cubicBezTo>
                    <a:pt x="889432" y="1023246"/>
                    <a:pt x="872226" y="1030373"/>
                    <a:pt x="854285" y="1030373"/>
                  </a:cubicBezTo>
                  <a:lnTo>
                    <a:pt x="67647" y="1030373"/>
                  </a:lnTo>
                  <a:cubicBezTo>
                    <a:pt x="30287" y="1030373"/>
                    <a:pt x="0" y="1000086"/>
                    <a:pt x="0" y="962726"/>
                  </a:cubicBezTo>
                  <a:lnTo>
                    <a:pt x="0" y="67647"/>
                  </a:lnTo>
                  <a:cubicBezTo>
                    <a:pt x="0" y="49706"/>
                    <a:pt x="7127" y="32500"/>
                    <a:pt x="19813" y="19813"/>
                  </a:cubicBezTo>
                  <a:cubicBezTo>
                    <a:pt x="32500" y="7127"/>
                    <a:pt x="49706" y="0"/>
                    <a:pt x="67647" y="0"/>
                  </a:cubicBezTo>
                  <a:close/>
                </a:path>
              </a:pathLst>
            </a:custGeom>
            <a:blipFill>
              <a:blip r:embed="rId4"/>
              <a:stretch>
                <a:fillRect t="-196" b="-196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08872" y="7761194"/>
            <a:ext cx="4010025" cy="1247789"/>
            <a:chOff x="0" y="0"/>
            <a:chExt cx="5346700" cy="16637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53467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 spc="-30">
                  <a:solidFill>
                    <a:srgbClr val="1E2D6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Alerts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734501"/>
              <a:ext cx="5346700" cy="929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</a:pPr>
              <a:r>
                <a:rPr lang="en-US" sz="2000" spc="-20">
                  <a:solidFill>
                    <a:srgbClr val="1E2D6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Get timely notifications for your spending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167282" y="3062568"/>
            <a:ext cx="4010025" cy="4476750"/>
            <a:chOff x="0" y="0"/>
            <a:chExt cx="922951" cy="103037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22951" cy="1030373"/>
            </a:xfrm>
            <a:custGeom>
              <a:avLst/>
              <a:gdLst/>
              <a:ahLst/>
              <a:cxnLst/>
              <a:rect l="l" t="t" r="r" b="b"/>
              <a:pathLst>
                <a:path w="922951" h="1030373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5"/>
              <a:stretch>
                <a:fillRect t="-252" b="-252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7167282" y="7806018"/>
            <a:ext cx="4010025" cy="895364"/>
            <a:chOff x="0" y="0"/>
            <a:chExt cx="5346700" cy="1193818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53467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 spc="-30">
                  <a:solidFill>
                    <a:srgbClr val="1E2D6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Budgeting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34501"/>
              <a:ext cx="5346700" cy="459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</a:pPr>
              <a:r>
                <a:rPr lang="en-US" sz="2000" spc="-20">
                  <a:solidFill>
                    <a:srgbClr val="1E2D6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Easily set and adjust your budget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927106" y="3062568"/>
            <a:ext cx="4010025" cy="4476750"/>
            <a:chOff x="0" y="0"/>
            <a:chExt cx="922951" cy="10303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2951" cy="1030373"/>
            </a:xfrm>
            <a:custGeom>
              <a:avLst/>
              <a:gdLst/>
              <a:ahLst/>
              <a:cxnLst/>
              <a:rect l="l" t="t" r="r" b="b"/>
              <a:pathLst>
                <a:path w="922951" h="1030373">
                  <a:moveTo>
                    <a:pt x="67572" y="0"/>
                  </a:moveTo>
                  <a:lnTo>
                    <a:pt x="855378" y="0"/>
                  </a:lnTo>
                  <a:cubicBezTo>
                    <a:pt x="873300" y="0"/>
                    <a:pt x="890487" y="7119"/>
                    <a:pt x="903159" y="19792"/>
                  </a:cubicBezTo>
                  <a:cubicBezTo>
                    <a:pt x="915832" y="32464"/>
                    <a:pt x="922951" y="49651"/>
                    <a:pt x="922951" y="67572"/>
                  </a:cubicBezTo>
                  <a:lnTo>
                    <a:pt x="922951" y="962800"/>
                  </a:lnTo>
                  <a:cubicBezTo>
                    <a:pt x="922951" y="980722"/>
                    <a:pt x="915832" y="997909"/>
                    <a:pt x="903159" y="1010581"/>
                  </a:cubicBezTo>
                  <a:cubicBezTo>
                    <a:pt x="890487" y="1023253"/>
                    <a:pt x="873300" y="1030373"/>
                    <a:pt x="855378" y="1030373"/>
                  </a:cubicBezTo>
                  <a:lnTo>
                    <a:pt x="67572" y="1030373"/>
                  </a:lnTo>
                  <a:cubicBezTo>
                    <a:pt x="49651" y="1030373"/>
                    <a:pt x="32464" y="1023253"/>
                    <a:pt x="19792" y="1010581"/>
                  </a:cubicBezTo>
                  <a:cubicBezTo>
                    <a:pt x="7119" y="997909"/>
                    <a:pt x="0" y="980722"/>
                    <a:pt x="0" y="962800"/>
                  </a:cubicBezTo>
                  <a:lnTo>
                    <a:pt x="0" y="67572"/>
                  </a:lnTo>
                  <a:cubicBezTo>
                    <a:pt x="0" y="49651"/>
                    <a:pt x="7119" y="32464"/>
                    <a:pt x="19792" y="19792"/>
                  </a:cubicBezTo>
                  <a:cubicBezTo>
                    <a:pt x="32464" y="7119"/>
                    <a:pt x="49651" y="0"/>
                    <a:pt x="67572" y="0"/>
                  </a:cubicBezTo>
                  <a:close/>
                </a:path>
              </a:pathLst>
            </a:custGeom>
            <a:blipFill>
              <a:blip r:embed="rId6"/>
              <a:stretch>
                <a:fillRect t="-252" b="-252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2927106" y="7828429"/>
            <a:ext cx="4010025" cy="1247789"/>
            <a:chOff x="0" y="0"/>
            <a:chExt cx="5346700" cy="1663718"/>
          </a:xfrm>
        </p:grpSpPr>
        <p:sp>
          <p:nvSpPr>
            <p:cNvPr id="20" name="TextBox 20"/>
            <p:cNvSpPr txBox="1"/>
            <p:nvPr/>
          </p:nvSpPr>
          <p:spPr>
            <a:xfrm>
              <a:off x="0" y="0"/>
              <a:ext cx="5346700" cy="60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00"/>
                </a:lnSpc>
              </a:pPr>
              <a:r>
                <a:rPr lang="en-US" sz="3000" b="1" u="none" strike="noStrike" spc="-30">
                  <a:solidFill>
                    <a:srgbClr val="1E2D6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Visual insights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734501"/>
              <a:ext cx="5346700" cy="9292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</a:pPr>
              <a:r>
                <a:rPr lang="en-US" sz="2000" spc="-20">
                  <a:solidFill>
                    <a:srgbClr val="1E2D6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Understand spending patterns through engaging graphs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102596" y="0"/>
            <a:ext cx="8185404" cy="10287000"/>
            <a:chOff x="0" y="0"/>
            <a:chExt cx="21558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55827" cy="2709333"/>
            </a:xfrm>
            <a:custGeom>
              <a:avLst/>
              <a:gdLst/>
              <a:ahLst/>
              <a:cxnLst/>
              <a:rect l="l" t="t" r="r" b="b"/>
              <a:pathLst>
                <a:path w="2155827" h="2709333">
                  <a:moveTo>
                    <a:pt x="0" y="0"/>
                  </a:moveTo>
                  <a:lnTo>
                    <a:pt x="2155827" y="0"/>
                  </a:lnTo>
                  <a:lnTo>
                    <a:pt x="215582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A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155827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991881" y="666750"/>
            <a:ext cx="4191094" cy="8953500"/>
            <a:chOff x="0" y="0"/>
            <a:chExt cx="490306" cy="10474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0306" cy="1047449"/>
            </a:xfrm>
            <a:custGeom>
              <a:avLst/>
              <a:gdLst/>
              <a:ahLst/>
              <a:cxnLst/>
              <a:rect l="l" t="t" r="r" b="b"/>
              <a:pathLst>
                <a:path w="490306" h="1047449">
                  <a:moveTo>
                    <a:pt x="73889" y="0"/>
                  </a:moveTo>
                  <a:lnTo>
                    <a:pt x="416417" y="0"/>
                  </a:lnTo>
                  <a:cubicBezTo>
                    <a:pt x="457225" y="0"/>
                    <a:pt x="490306" y="33081"/>
                    <a:pt x="490306" y="73889"/>
                  </a:cubicBezTo>
                  <a:lnTo>
                    <a:pt x="490306" y="973560"/>
                  </a:lnTo>
                  <a:cubicBezTo>
                    <a:pt x="490306" y="1014368"/>
                    <a:pt x="457225" y="1047449"/>
                    <a:pt x="416417" y="1047449"/>
                  </a:cubicBezTo>
                  <a:lnTo>
                    <a:pt x="73889" y="1047449"/>
                  </a:lnTo>
                  <a:cubicBezTo>
                    <a:pt x="33081" y="1047449"/>
                    <a:pt x="0" y="1014368"/>
                    <a:pt x="0" y="973560"/>
                  </a:cubicBezTo>
                  <a:lnTo>
                    <a:pt x="0" y="73889"/>
                  </a:lnTo>
                  <a:cubicBezTo>
                    <a:pt x="0" y="33081"/>
                    <a:pt x="33081" y="0"/>
                    <a:pt x="73889" y="0"/>
                  </a:cubicBezTo>
                  <a:close/>
                </a:path>
              </a:pathLst>
            </a:custGeom>
            <a:blipFill>
              <a:blip r:embed="rId2"/>
              <a:stretch>
                <a:fillRect l="-494" r="-49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494922" y="4158588"/>
            <a:ext cx="8324850" cy="1969824"/>
            <a:chOff x="0" y="0"/>
            <a:chExt cx="11099800" cy="2626432"/>
          </a:xfrm>
        </p:grpSpPr>
        <p:sp>
          <p:nvSpPr>
            <p:cNvPr id="8" name="TextBox 8"/>
            <p:cNvSpPr txBox="1"/>
            <p:nvPr/>
          </p:nvSpPr>
          <p:spPr>
            <a:xfrm>
              <a:off x="0" y="2108272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Simplify your financial tracking today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23825"/>
              <a:ext cx="11099800" cy="15991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99"/>
                </a:lnSpc>
                <a:spcBef>
                  <a:spcPct val="0"/>
                </a:spcBef>
              </a:pPr>
              <a:r>
                <a:rPr lang="en-US" sz="8499" u="none" strike="noStrike" spc="-169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Get Started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5400000" flipH="1">
            <a:off x="16106389" y="8352937"/>
            <a:ext cx="1792448" cy="1639275"/>
          </a:xfrm>
          <a:custGeom>
            <a:avLst/>
            <a:gdLst/>
            <a:ahLst/>
            <a:cxnLst/>
            <a:rect l="l" t="t" r="r" b="b"/>
            <a:pathLst>
              <a:path w="1792448" h="1639275">
                <a:moveTo>
                  <a:pt x="1792448" y="0"/>
                </a:moveTo>
                <a:lnTo>
                  <a:pt x="0" y="0"/>
                </a:lnTo>
                <a:lnTo>
                  <a:pt x="0" y="1639276"/>
                </a:lnTo>
                <a:lnTo>
                  <a:pt x="1792448" y="1639276"/>
                </a:lnTo>
                <a:lnTo>
                  <a:pt x="179244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62438" y="3902076"/>
            <a:ext cx="9763125" cy="2635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-199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</a:t>
            </a:r>
          </a:p>
          <a:p>
            <a:pPr marL="0" lvl="0" indent="0" algn="ctr">
              <a:lnSpc>
                <a:spcPts val="9999"/>
              </a:lnSpc>
              <a:spcBef>
                <a:spcPct val="0"/>
              </a:spcBef>
            </a:pPr>
            <a:r>
              <a:rPr lang="en-US" sz="9999" spc="-199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Your Attention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31809" y="-61356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4"/>
                </a:lnTo>
                <a:lnTo>
                  <a:pt x="0" y="446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6741" y="1345315"/>
            <a:ext cx="8324850" cy="2718371"/>
            <a:chOff x="0" y="0"/>
            <a:chExt cx="11099800" cy="3624495"/>
          </a:xfrm>
        </p:grpSpPr>
        <p:sp>
          <p:nvSpPr>
            <p:cNvPr id="3" name="TextBox 3"/>
            <p:cNvSpPr txBox="1"/>
            <p:nvPr/>
          </p:nvSpPr>
          <p:spPr>
            <a:xfrm>
              <a:off x="0" y="57150"/>
              <a:ext cx="11099800" cy="2173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2099"/>
                </a:lnSpc>
              </a:pPr>
              <a:r>
                <a:rPr lang="en-US" sz="10999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Problem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647865"/>
              <a:ext cx="11099800" cy="9766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Managing expenses</a:t>
              </a:r>
              <a:r>
                <a:rPr lang="en-US" sz="210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can feel stressful—especially with different income sources. MoneyTrail makes it easy to track everything in one place.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734675" y="0"/>
            <a:ext cx="7553325" cy="10287000"/>
            <a:chOff x="0" y="0"/>
            <a:chExt cx="1170208" cy="1593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0208" cy="1593725"/>
            </a:xfrm>
            <a:custGeom>
              <a:avLst/>
              <a:gdLst/>
              <a:ahLst/>
              <a:cxnLst/>
              <a:rect l="l" t="t" r="r" b="b"/>
              <a:pathLst>
                <a:path w="1170208" h="1593725">
                  <a:moveTo>
                    <a:pt x="0" y="0"/>
                  </a:moveTo>
                  <a:lnTo>
                    <a:pt x="1170208" y="0"/>
                  </a:lnTo>
                  <a:lnTo>
                    <a:pt x="117020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5500" r="-5550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23880" y="1479288"/>
            <a:ext cx="9763125" cy="2898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  <a:spcBef>
                <a:spcPct val="0"/>
              </a:spcBef>
            </a:pPr>
            <a:r>
              <a:rPr lang="en-US" sz="10999" spc="-219" dirty="0" err="1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MoneyTrail</a:t>
            </a:r>
            <a:r>
              <a:rPr lang="en-US" sz="10999" spc="-219" dirty="0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Our Solution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91282" y="2782252"/>
            <a:ext cx="8324850" cy="4722495"/>
            <a:chOff x="0" y="0"/>
            <a:chExt cx="11099800" cy="6296660"/>
          </a:xfrm>
        </p:grpSpPr>
        <p:sp>
          <p:nvSpPr>
            <p:cNvPr id="3" name="TextBox 3"/>
            <p:cNvSpPr txBox="1"/>
            <p:nvPr/>
          </p:nvSpPr>
          <p:spPr>
            <a:xfrm>
              <a:off x="0" y="4737100"/>
              <a:ext cx="11099800" cy="1559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u="none" strike="noStrike" spc="-48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MoneyTrail is designed for users to </a:t>
              </a:r>
              <a:r>
                <a:rPr lang="en-US" sz="2400" b="1" u="none" strike="noStrike" spc="-48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manage their finances</a:t>
              </a:r>
              <a:r>
                <a:rPr lang="en-US" sz="2400" u="none" strike="noStrike" spc="-48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effortlessly. Easily add, update, or delete entries, ensuring a clear overview of your financial situation.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23825"/>
              <a:ext cx="11099800" cy="3398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9500"/>
                </a:lnSpc>
                <a:spcBef>
                  <a:spcPct val="0"/>
                </a:spcBef>
              </a:pPr>
              <a:r>
                <a:rPr lang="en-US" sz="9500" u="none" strike="noStrike" spc="-19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MoneyTrail Overview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543300"/>
              <a:ext cx="11099800" cy="518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20"/>
                </a:lnSpc>
                <a:spcBef>
                  <a:spcPct val="0"/>
                </a:spcBef>
              </a:pPr>
              <a:r>
                <a:rPr lang="en-US" sz="2400" b="1" u="none" strike="noStrike" spc="-48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 simple finance tracker for everyone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8267700" cy="10287000"/>
            <a:chOff x="0" y="0"/>
            <a:chExt cx="217750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7501" cy="2709333"/>
            </a:xfrm>
            <a:custGeom>
              <a:avLst/>
              <a:gdLst/>
              <a:ahLst/>
              <a:cxnLst/>
              <a:rect l="l" t="t" r="r" b="b"/>
              <a:pathLst>
                <a:path w="2177501" h="2709333">
                  <a:moveTo>
                    <a:pt x="0" y="0"/>
                  </a:moveTo>
                  <a:lnTo>
                    <a:pt x="2177501" y="0"/>
                  </a:lnTo>
                  <a:lnTo>
                    <a:pt x="217750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A3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17750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00835" y="553084"/>
            <a:ext cx="4337122" cy="9180831"/>
            <a:chOff x="0" y="0"/>
            <a:chExt cx="511896" cy="108358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11896" cy="1083584"/>
            </a:xfrm>
            <a:custGeom>
              <a:avLst/>
              <a:gdLst/>
              <a:ahLst/>
              <a:cxnLst/>
              <a:rect l="l" t="t" r="r" b="b"/>
              <a:pathLst>
                <a:path w="511896" h="1083584">
                  <a:moveTo>
                    <a:pt x="71401" y="0"/>
                  </a:moveTo>
                  <a:lnTo>
                    <a:pt x="440495" y="0"/>
                  </a:lnTo>
                  <a:cubicBezTo>
                    <a:pt x="459432" y="0"/>
                    <a:pt x="477593" y="7523"/>
                    <a:pt x="490983" y="20913"/>
                  </a:cubicBezTo>
                  <a:cubicBezTo>
                    <a:pt x="504374" y="34303"/>
                    <a:pt x="511896" y="52465"/>
                    <a:pt x="511896" y="71401"/>
                  </a:cubicBezTo>
                  <a:lnTo>
                    <a:pt x="511896" y="1012182"/>
                  </a:lnTo>
                  <a:cubicBezTo>
                    <a:pt x="511896" y="1051616"/>
                    <a:pt x="479929" y="1083584"/>
                    <a:pt x="440495" y="1083584"/>
                  </a:cubicBezTo>
                  <a:lnTo>
                    <a:pt x="71401" y="1083584"/>
                  </a:lnTo>
                  <a:cubicBezTo>
                    <a:pt x="52465" y="1083584"/>
                    <a:pt x="34303" y="1076061"/>
                    <a:pt x="20913" y="1062671"/>
                  </a:cubicBezTo>
                  <a:cubicBezTo>
                    <a:pt x="7523" y="1049280"/>
                    <a:pt x="0" y="1031119"/>
                    <a:pt x="0" y="1012182"/>
                  </a:cubicBezTo>
                  <a:lnTo>
                    <a:pt x="0" y="71401"/>
                  </a:lnTo>
                  <a:cubicBezTo>
                    <a:pt x="0" y="52465"/>
                    <a:pt x="7523" y="34303"/>
                    <a:pt x="20913" y="20913"/>
                  </a:cubicBezTo>
                  <a:cubicBezTo>
                    <a:pt x="34303" y="7523"/>
                    <a:pt x="52465" y="0"/>
                    <a:pt x="71401" y="0"/>
                  </a:cubicBezTo>
                  <a:close/>
                </a:path>
              </a:pathLst>
            </a:custGeom>
            <a:blipFill>
              <a:blip r:embed="rId2"/>
              <a:stretch>
                <a:fillRect l="-33" r="-33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5400000">
            <a:off x="6176504" y="61454"/>
            <a:ext cx="1438275" cy="1315368"/>
          </a:xfrm>
          <a:custGeom>
            <a:avLst/>
            <a:gdLst/>
            <a:ahLst/>
            <a:cxnLst/>
            <a:rect l="l" t="t" r="r" b="b"/>
            <a:pathLst>
              <a:path w="1438275" h="1315368">
                <a:moveTo>
                  <a:pt x="0" y="0"/>
                </a:moveTo>
                <a:lnTo>
                  <a:pt x="1438275" y="0"/>
                </a:lnTo>
                <a:lnTo>
                  <a:pt x="1438275" y="1315367"/>
                </a:lnTo>
                <a:lnTo>
                  <a:pt x="0" y="131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A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4696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12921" y="7093768"/>
            <a:ext cx="3542898" cy="1969097"/>
            <a:chOff x="0" y="0"/>
            <a:chExt cx="933109" cy="5186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3109" cy="518610"/>
            </a:xfrm>
            <a:custGeom>
              <a:avLst/>
              <a:gdLst/>
              <a:ahLst/>
              <a:cxnLst/>
              <a:rect l="l" t="t" r="r" b="b"/>
              <a:pathLst>
                <a:path w="933109" h="518610">
                  <a:moveTo>
                    <a:pt x="87408" y="0"/>
                  </a:moveTo>
                  <a:lnTo>
                    <a:pt x="845701" y="0"/>
                  </a:lnTo>
                  <a:cubicBezTo>
                    <a:pt x="868883" y="0"/>
                    <a:pt x="891116" y="9209"/>
                    <a:pt x="907508" y="25601"/>
                  </a:cubicBezTo>
                  <a:cubicBezTo>
                    <a:pt x="923900" y="41993"/>
                    <a:pt x="933109" y="64226"/>
                    <a:pt x="933109" y="87408"/>
                  </a:cubicBezTo>
                  <a:lnTo>
                    <a:pt x="933109" y="431202"/>
                  </a:lnTo>
                  <a:cubicBezTo>
                    <a:pt x="933109" y="454384"/>
                    <a:pt x="923900" y="476616"/>
                    <a:pt x="907508" y="493009"/>
                  </a:cubicBezTo>
                  <a:cubicBezTo>
                    <a:pt x="891116" y="509401"/>
                    <a:pt x="868883" y="518610"/>
                    <a:pt x="845701" y="518610"/>
                  </a:cubicBezTo>
                  <a:lnTo>
                    <a:pt x="87408" y="518610"/>
                  </a:lnTo>
                  <a:cubicBezTo>
                    <a:pt x="39134" y="518610"/>
                    <a:pt x="0" y="479476"/>
                    <a:pt x="0" y="431202"/>
                  </a:cubicBezTo>
                  <a:lnTo>
                    <a:pt x="0" y="87408"/>
                  </a:lnTo>
                  <a:cubicBezTo>
                    <a:pt x="0" y="64226"/>
                    <a:pt x="9209" y="41993"/>
                    <a:pt x="25601" y="25601"/>
                  </a:cubicBezTo>
                  <a:cubicBezTo>
                    <a:pt x="41993" y="9209"/>
                    <a:pt x="64226" y="0"/>
                    <a:pt x="87408" y="0"/>
                  </a:cubicBezTo>
                  <a:close/>
                </a:path>
              </a:pathLst>
            </a:custGeom>
            <a:solidFill>
              <a:srgbClr val="9BD6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33109" cy="55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6400" y="1028700"/>
            <a:ext cx="2775940" cy="5956430"/>
            <a:chOff x="0" y="0"/>
            <a:chExt cx="562661" cy="12073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62661" cy="1207321"/>
            </a:xfrm>
            <a:custGeom>
              <a:avLst/>
              <a:gdLst/>
              <a:ahLst/>
              <a:cxnLst/>
              <a:rect l="l" t="t" r="r" b="b"/>
              <a:pathLst>
                <a:path w="562661" h="1207321">
                  <a:moveTo>
                    <a:pt x="111557" y="0"/>
                  </a:moveTo>
                  <a:lnTo>
                    <a:pt x="451103" y="0"/>
                  </a:lnTo>
                  <a:cubicBezTo>
                    <a:pt x="512715" y="0"/>
                    <a:pt x="562661" y="49946"/>
                    <a:pt x="562661" y="111557"/>
                  </a:cubicBezTo>
                  <a:lnTo>
                    <a:pt x="562661" y="1095763"/>
                  </a:lnTo>
                  <a:cubicBezTo>
                    <a:pt x="562661" y="1157375"/>
                    <a:pt x="512715" y="1207321"/>
                    <a:pt x="451103" y="1207321"/>
                  </a:cubicBezTo>
                  <a:lnTo>
                    <a:pt x="111557" y="1207321"/>
                  </a:lnTo>
                  <a:cubicBezTo>
                    <a:pt x="49946" y="1207321"/>
                    <a:pt x="0" y="1157375"/>
                    <a:pt x="0" y="1095763"/>
                  </a:cubicBezTo>
                  <a:lnTo>
                    <a:pt x="0" y="111557"/>
                  </a:lnTo>
                  <a:cubicBezTo>
                    <a:pt x="0" y="49946"/>
                    <a:pt x="49946" y="0"/>
                    <a:pt x="111557" y="0"/>
                  </a:cubicBezTo>
                  <a:close/>
                </a:path>
              </a:pathLst>
            </a:custGeom>
            <a:blipFill>
              <a:blip r:embed="rId2"/>
              <a:stretch>
                <a:fillRect l="-717" r="-717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3611225" y="1028700"/>
            <a:ext cx="2743464" cy="5956430"/>
            <a:chOff x="0" y="0"/>
            <a:chExt cx="556078" cy="12073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6078" cy="1207321"/>
            </a:xfrm>
            <a:custGeom>
              <a:avLst/>
              <a:gdLst/>
              <a:ahLst/>
              <a:cxnLst/>
              <a:rect l="l" t="t" r="r" b="b"/>
              <a:pathLst>
                <a:path w="556078" h="1207321">
                  <a:moveTo>
                    <a:pt x="112878" y="0"/>
                  </a:moveTo>
                  <a:lnTo>
                    <a:pt x="443200" y="0"/>
                  </a:lnTo>
                  <a:cubicBezTo>
                    <a:pt x="473137" y="0"/>
                    <a:pt x="501848" y="11892"/>
                    <a:pt x="523017" y="33061"/>
                  </a:cubicBezTo>
                  <a:cubicBezTo>
                    <a:pt x="544186" y="54230"/>
                    <a:pt x="556078" y="82941"/>
                    <a:pt x="556078" y="112878"/>
                  </a:cubicBezTo>
                  <a:lnTo>
                    <a:pt x="556078" y="1094443"/>
                  </a:lnTo>
                  <a:cubicBezTo>
                    <a:pt x="556078" y="1124380"/>
                    <a:pt x="544186" y="1153091"/>
                    <a:pt x="523017" y="1174260"/>
                  </a:cubicBezTo>
                  <a:cubicBezTo>
                    <a:pt x="501848" y="1195428"/>
                    <a:pt x="473137" y="1207321"/>
                    <a:pt x="443200" y="1207321"/>
                  </a:cubicBezTo>
                  <a:lnTo>
                    <a:pt x="112878" y="1207321"/>
                  </a:lnTo>
                  <a:cubicBezTo>
                    <a:pt x="82941" y="1207321"/>
                    <a:pt x="54230" y="1195428"/>
                    <a:pt x="33061" y="1174260"/>
                  </a:cubicBezTo>
                  <a:cubicBezTo>
                    <a:pt x="11892" y="1153091"/>
                    <a:pt x="0" y="1124380"/>
                    <a:pt x="0" y="1094443"/>
                  </a:cubicBezTo>
                  <a:lnTo>
                    <a:pt x="0" y="112878"/>
                  </a:lnTo>
                  <a:cubicBezTo>
                    <a:pt x="0" y="82941"/>
                    <a:pt x="11892" y="54230"/>
                    <a:pt x="33061" y="33061"/>
                  </a:cubicBezTo>
                  <a:cubicBezTo>
                    <a:pt x="54230" y="11892"/>
                    <a:pt x="82941" y="0"/>
                    <a:pt x="112878" y="0"/>
                  </a:cubicBezTo>
                  <a:close/>
                </a:path>
              </a:pathLst>
            </a:custGeom>
            <a:blipFill>
              <a:blip r:embed="rId3"/>
              <a:stretch>
                <a:fillRect l="-1317" r="-1317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2026346" y="2267698"/>
            <a:ext cx="6886575" cy="2244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 spc="-169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 In &amp;</a:t>
            </a:r>
          </a:p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8499" spc="-169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Sign Up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001326" y="7373258"/>
            <a:ext cx="3257550" cy="2119449"/>
            <a:chOff x="0" y="0"/>
            <a:chExt cx="4343400" cy="282593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4343400" cy="1857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Secure access to your personal dashboard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365375"/>
              <a:ext cx="4343400" cy="460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211508" y="7093768"/>
            <a:ext cx="3542898" cy="1969097"/>
            <a:chOff x="0" y="0"/>
            <a:chExt cx="933109" cy="5186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33109" cy="518610"/>
            </a:xfrm>
            <a:custGeom>
              <a:avLst/>
              <a:gdLst/>
              <a:ahLst/>
              <a:cxnLst/>
              <a:rect l="l" t="t" r="r" b="b"/>
              <a:pathLst>
                <a:path w="933109" h="518610">
                  <a:moveTo>
                    <a:pt x="87408" y="0"/>
                  </a:moveTo>
                  <a:lnTo>
                    <a:pt x="845701" y="0"/>
                  </a:lnTo>
                  <a:cubicBezTo>
                    <a:pt x="868883" y="0"/>
                    <a:pt x="891116" y="9209"/>
                    <a:pt x="907508" y="25601"/>
                  </a:cubicBezTo>
                  <a:cubicBezTo>
                    <a:pt x="923900" y="41993"/>
                    <a:pt x="933109" y="64226"/>
                    <a:pt x="933109" y="87408"/>
                  </a:cubicBezTo>
                  <a:lnTo>
                    <a:pt x="933109" y="431202"/>
                  </a:lnTo>
                  <a:cubicBezTo>
                    <a:pt x="933109" y="454384"/>
                    <a:pt x="923900" y="476616"/>
                    <a:pt x="907508" y="493009"/>
                  </a:cubicBezTo>
                  <a:cubicBezTo>
                    <a:pt x="891116" y="509401"/>
                    <a:pt x="868883" y="518610"/>
                    <a:pt x="845701" y="518610"/>
                  </a:cubicBezTo>
                  <a:lnTo>
                    <a:pt x="87408" y="518610"/>
                  </a:lnTo>
                  <a:cubicBezTo>
                    <a:pt x="39134" y="518610"/>
                    <a:pt x="0" y="479476"/>
                    <a:pt x="0" y="431202"/>
                  </a:cubicBezTo>
                  <a:lnTo>
                    <a:pt x="0" y="87408"/>
                  </a:lnTo>
                  <a:cubicBezTo>
                    <a:pt x="0" y="64226"/>
                    <a:pt x="9209" y="41993"/>
                    <a:pt x="25601" y="25601"/>
                  </a:cubicBezTo>
                  <a:cubicBezTo>
                    <a:pt x="41993" y="9209"/>
                    <a:pt x="64226" y="0"/>
                    <a:pt x="87408" y="0"/>
                  </a:cubicBezTo>
                  <a:close/>
                </a:path>
              </a:pathLst>
            </a:custGeom>
            <a:solidFill>
              <a:srgbClr val="9BD6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33109" cy="55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523254" y="7490007"/>
            <a:ext cx="3000507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your account in seconds</a:t>
            </a:r>
          </a:p>
        </p:txBody>
      </p:sp>
      <p:sp>
        <p:nvSpPr>
          <p:cNvPr id="20" name="Freeform 20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A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4696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79358" y="7093768"/>
            <a:ext cx="4010025" cy="2125979"/>
            <a:chOff x="0" y="0"/>
            <a:chExt cx="1056138" cy="5599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138" cy="559929"/>
            </a:xfrm>
            <a:custGeom>
              <a:avLst/>
              <a:gdLst/>
              <a:ahLst/>
              <a:cxnLst/>
              <a:rect l="l" t="t" r="r" b="b"/>
              <a:pathLst>
                <a:path w="1056138" h="559929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482703"/>
                  </a:lnTo>
                  <a:cubicBezTo>
                    <a:pt x="1056138" y="525353"/>
                    <a:pt x="1021563" y="559929"/>
                    <a:pt x="978913" y="559929"/>
                  </a:cubicBezTo>
                  <a:lnTo>
                    <a:pt x="77226" y="559929"/>
                  </a:lnTo>
                  <a:cubicBezTo>
                    <a:pt x="34575" y="559929"/>
                    <a:pt x="0" y="525353"/>
                    <a:pt x="0" y="482703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9BD6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6138" cy="59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73062" y="7093768"/>
            <a:ext cx="4010025" cy="2164532"/>
            <a:chOff x="0" y="0"/>
            <a:chExt cx="1056138" cy="5700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6138" cy="570082"/>
            </a:xfrm>
            <a:custGeom>
              <a:avLst/>
              <a:gdLst/>
              <a:ahLst/>
              <a:cxnLst/>
              <a:rect l="l" t="t" r="r" b="b"/>
              <a:pathLst>
                <a:path w="1056138" h="570082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492857"/>
                  </a:lnTo>
                  <a:cubicBezTo>
                    <a:pt x="1056138" y="535507"/>
                    <a:pt x="1021563" y="570082"/>
                    <a:pt x="978913" y="570082"/>
                  </a:cubicBezTo>
                  <a:lnTo>
                    <a:pt x="77226" y="570082"/>
                  </a:lnTo>
                  <a:cubicBezTo>
                    <a:pt x="34575" y="570082"/>
                    <a:pt x="0" y="535507"/>
                    <a:pt x="0" y="492857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9BD6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56138" cy="608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1028700"/>
            <a:ext cx="2775940" cy="5956430"/>
            <a:chOff x="0" y="0"/>
            <a:chExt cx="562661" cy="1207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2661" cy="1207321"/>
            </a:xfrm>
            <a:custGeom>
              <a:avLst/>
              <a:gdLst/>
              <a:ahLst/>
              <a:cxnLst/>
              <a:rect l="l" t="t" r="r" b="b"/>
              <a:pathLst>
                <a:path w="562661" h="1207321">
                  <a:moveTo>
                    <a:pt x="111557" y="0"/>
                  </a:moveTo>
                  <a:lnTo>
                    <a:pt x="451103" y="0"/>
                  </a:lnTo>
                  <a:cubicBezTo>
                    <a:pt x="512715" y="0"/>
                    <a:pt x="562661" y="49946"/>
                    <a:pt x="562661" y="111557"/>
                  </a:cubicBezTo>
                  <a:lnTo>
                    <a:pt x="562661" y="1095763"/>
                  </a:lnTo>
                  <a:cubicBezTo>
                    <a:pt x="562661" y="1157375"/>
                    <a:pt x="512715" y="1207321"/>
                    <a:pt x="451103" y="1207321"/>
                  </a:cubicBezTo>
                  <a:lnTo>
                    <a:pt x="111557" y="1207321"/>
                  </a:lnTo>
                  <a:cubicBezTo>
                    <a:pt x="49946" y="1207321"/>
                    <a:pt x="0" y="1157375"/>
                    <a:pt x="0" y="1095763"/>
                  </a:cubicBezTo>
                  <a:lnTo>
                    <a:pt x="0" y="111557"/>
                  </a:lnTo>
                  <a:cubicBezTo>
                    <a:pt x="0" y="49946"/>
                    <a:pt x="49946" y="0"/>
                    <a:pt x="111557" y="0"/>
                  </a:cubicBezTo>
                  <a:close/>
                </a:path>
              </a:pathLst>
            </a:custGeom>
            <a:blipFill>
              <a:blip r:embed="rId2"/>
              <a:stretch>
                <a:fillRect l="-717" r="-71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611225" y="1028700"/>
            <a:ext cx="2743464" cy="5956430"/>
            <a:chOff x="0" y="0"/>
            <a:chExt cx="556078" cy="12073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6078" cy="1207321"/>
            </a:xfrm>
            <a:custGeom>
              <a:avLst/>
              <a:gdLst/>
              <a:ahLst/>
              <a:cxnLst/>
              <a:rect l="l" t="t" r="r" b="b"/>
              <a:pathLst>
                <a:path w="556078" h="1207321">
                  <a:moveTo>
                    <a:pt x="112878" y="0"/>
                  </a:moveTo>
                  <a:lnTo>
                    <a:pt x="443200" y="0"/>
                  </a:lnTo>
                  <a:cubicBezTo>
                    <a:pt x="473137" y="0"/>
                    <a:pt x="501848" y="11892"/>
                    <a:pt x="523017" y="33061"/>
                  </a:cubicBezTo>
                  <a:cubicBezTo>
                    <a:pt x="544186" y="54230"/>
                    <a:pt x="556078" y="82941"/>
                    <a:pt x="556078" y="112878"/>
                  </a:cubicBezTo>
                  <a:lnTo>
                    <a:pt x="556078" y="1094443"/>
                  </a:lnTo>
                  <a:cubicBezTo>
                    <a:pt x="556078" y="1124380"/>
                    <a:pt x="544186" y="1153091"/>
                    <a:pt x="523017" y="1174260"/>
                  </a:cubicBezTo>
                  <a:cubicBezTo>
                    <a:pt x="501848" y="1195428"/>
                    <a:pt x="473137" y="1207321"/>
                    <a:pt x="443200" y="1207321"/>
                  </a:cubicBezTo>
                  <a:lnTo>
                    <a:pt x="112878" y="1207321"/>
                  </a:lnTo>
                  <a:cubicBezTo>
                    <a:pt x="82941" y="1207321"/>
                    <a:pt x="54230" y="1195428"/>
                    <a:pt x="33061" y="1174260"/>
                  </a:cubicBezTo>
                  <a:cubicBezTo>
                    <a:pt x="11892" y="1153091"/>
                    <a:pt x="0" y="1124380"/>
                    <a:pt x="0" y="1094443"/>
                  </a:cubicBezTo>
                  <a:lnTo>
                    <a:pt x="0" y="112878"/>
                  </a:lnTo>
                  <a:cubicBezTo>
                    <a:pt x="0" y="82941"/>
                    <a:pt x="11892" y="54230"/>
                    <a:pt x="33061" y="33061"/>
                  </a:cubicBezTo>
                  <a:cubicBezTo>
                    <a:pt x="54230" y="11892"/>
                    <a:pt x="82941" y="0"/>
                    <a:pt x="112878" y="0"/>
                  </a:cubicBezTo>
                  <a:close/>
                </a:path>
              </a:pathLst>
            </a:custGeom>
            <a:blipFill>
              <a:blip r:embed="rId3"/>
              <a:stretch>
                <a:fillRect l="-1317" r="-131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350734" y="2210428"/>
            <a:ext cx="6686685" cy="2244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8499" u="none" strike="noStrike" spc="-169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Core Features of MoneyTrail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055595" y="7373258"/>
            <a:ext cx="3257550" cy="1566999"/>
            <a:chOff x="0" y="0"/>
            <a:chExt cx="4343400" cy="208933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434340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Add Transactions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46175"/>
              <a:ext cx="4343400" cy="94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Easily input income and expenses with details.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49300" y="7373258"/>
            <a:ext cx="3257550" cy="1566999"/>
            <a:chOff x="0" y="0"/>
            <a:chExt cx="4343400" cy="208933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434340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Edit Transactions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46175"/>
              <a:ext cx="4343400" cy="94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Update or remove transaction entries effortlessly.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A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4696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79358" y="7093768"/>
            <a:ext cx="4010025" cy="2125979"/>
            <a:chOff x="0" y="0"/>
            <a:chExt cx="1056138" cy="5599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138" cy="559929"/>
            </a:xfrm>
            <a:custGeom>
              <a:avLst/>
              <a:gdLst/>
              <a:ahLst/>
              <a:cxnLst/>
              <a:rect l="l" t="t" r="r" b="b"/>
              <a:pathLst>
                <a:path w="1056138" h="559929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482703"/>
                  </a:lnTo>
                  <a:cubicBezTo>
                    <a:pt x="1056138" y="525353"/>
                    <a:pt x="1021563" y="559929"/>
                    <a:pt x="978913" y="559929"/>
                  </a:cubicBezTo>
                  <a:lnTo>
                    <a:pt x="77226" y="559929"/>
                  </a:lnTo>
                  <a:cubicBezTo>
                    <a:pt x="34575" y="559929"/>
                    <a:pt x="0" y="525353"/>
                    <a:pt x="0" y="482703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9BD6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6138" cy="598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73062" y="7093768"/>
            <a:ext cx="4010025" cy="2164532"/>
            <a:chOff x="0" y="0"/>
            <a:chExt cx="1056138" cy="5700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6138" cy="570082"/>
            </a:xfrm>
            <a:custGeom>
              <a:avLst/>
              <a:gdLst/>
              <a:ahLst/>
              <a:cxnLst/>
              <a:rect l="l" t="t" r="r" b="b"/>
              <a:pathLst>
                <a:path w="1056138" h="570082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492857"/>
                  </a:lnTo>
                  <a:cubicBezTo>
                    <a:pt x="1056138" y="535507"/>
                    <a:pt x="1021563" y="570082"/>
                    <a:pt x="978913" y="570082"/>
                  </a:cubicBezTo>
                  <a:lnTo>
                    <a:pt x="77226" y="570082"/>
                  </a:lnTo>
                  <a:cubicBezTo>
                    <a:pt x="34575" y="570082"/>
                    <a:pt x="0" y="535507"/>
                    <a:pt x="0" y="492857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9BD6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56138" cy="608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1028700"/>
            <a:ext cx="2775940" cy="5956430"/>
            <a:chOff x="0" y="0"/>
            <a:chExt cx="562661" cy="1207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2661" cy="1207321"/>
            </a:xfrm>
            <a:custGeom>
              <a:avLst/>
              <a:gdLst/>
              <a:ahLst/>
              <a:cxnLst/>
              <a:rect l="l" t="t" r="r" b="b"/>
              <a:pathLst>
                <a:path w="562661" h="1207321">
                  <a:moveTo>
                    <a:pt x="111557" y="0"/>
                  </a:moveTo>
                  <a:lnTo>
                    <a:pt x="451103" y="0"/>
                  </a:lnTo>
                  <a:cubicBezTo>
                    <a:pt x="512715" y="0"/>
                    <a:pt x="562661" y="49946"/>
                    <a:pt x="562661" y="111557"/>
                  </a:cubicBezTo>
                  <a:lnTo>
                    <a:pt x="562661" y="1095763"/>
                  </a:lnTo>
                  <a:cubicBezTo>
                    <a:pt x="562661" y="1157375"/>
                    <a:pt x="512715" y="1207321"/>
                    <a:pt x="451103" y="1207321"/>
                  </a:cubicBezTo>
                  <a:lnTo>
                    <a:pt x="111557" y="1207321"/>
                  </a:lnTo>
                  <a:cubicBezTo>
                    <a:pt x="49946" y="1207321"/>
                    <a:pt x="0" y="1157375"/>
                    <a:pt x="0" y="1095763"/>
                  </a:cubicBezTo>
                  <a:lnTo>
                    <a:pt x="0" y="111557"/>
                  </a:lnTo>
                  <a:cubicBezTo>
                    <a:pt x="0" y="49946"/>
                    <a:pt x="49946" y="0"/>
                    <a:pt x="111557" y="0"/>
                  </a:cubicBezTo>
                  <a:close/>
                </a:path>
              </a:pathLst>
            </a:custGeom>
            <a:blipFill>
              <a:blip r:embed="rId2"/>
              <a:stretch>
                <a:fillRect l="-717" r="-71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611225" y="1028700"/>
            <a:ext cx="2743464" cy="5956430"/>
            <a:chOff x="0" y="0"/>
            <a:chExt cx="556078" cy="12073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6078" cy="1207321"/>
            </a:xfrm>
            <a:custGeom>
              <a:avLst/>
              <a:gdLst/>
              <a:ahLst/>
              <a:cxnLst/>
              <a:rect l="l" t="t" r="r" b="b"/>
              <a:pathLst>
                <a:path w="556078" h="1207321">
                  <a:moveTo>
                    <a:pt x="112878" y="0"/>
                  </a:moveTo>
                  <a:lnTo>
                    <a:pt x="443200" y="0"/>
                  </a:lnTo>
                  <a:cubicBezTo>
                    <a:pt x="473137" y="0"/>
                    <a:pt x="501848" y="11892"/>
                    <a:pt x="523017" y="33061"/>
                  </a:cubicBezTo>
                  <a:cubicBezTo>
                    <a:pt x="544186" y="54230"/>
                    <a:pt x="556078" y="82941"/>
                    <a:pt x="556078" y="112878"/>
                  </a:cubicBezTo>
                  <a:lnTo>
                    <a:pt x="556078" y="1094443"/>
                  </a:lnTo>
                  <a:cubicBezTo>
                    <a:pt x="556078" y="1124380"/>
                    <a:pt x="544186" y="1153091"/>
                    <a:pt x="523017" y="1174260"/>
                  </a:cubicBezTo>
                  <a:cubicBezTo>
                    <a:pt x="501848" y="1195428"/>
                    <a:pt x="473137" y="1207321"/>
                    <a:pt x="443200" y="1207321"/>
                  </a:cubicBezTo>
                  <a:lnTo>
                    <a:pt x="112878" y="1207321"/>
                  </a:lnTo>
                  <a:cubicBezTo>
                    <a:pt x="82941" y="1207321"/>
                    <a:pt x="54230" y="1195428"/>
                    <a:pt x="33061" y="1174260"/>
                  </a:cubicBezTo>
                  <a:cubicBezTo>
                    <a:pt x="11892" y="1153091"/>
                    <a:pt x="0" y="1124380"/>
                    <a:pt x="0" y="1094443"/>
                  </a:cubicBezTo>
                  <a:lnTo>
                    <a:pt x="0" y="112878"/>
                  </a:lnTo>
                  <a:cubicBezTo>
                    <a:pt x="0" y="82941"/>
                    <a:pt x="11892" y="54230"/>
                    <a:pt x="33061" y="33061"/>
                  </a:cubicBezTo>
                  <a:cubicBezTo>
                    <a:pt x="54230" y="11892"/>
                    <a:pt x="82941" y="0"/>
                    <a:pt x="112878" y="0"/>
                  </a:cubicBezTo>
                  <a:close/>
                </a:path>
              </a:pathLst>
            </a:custGeom>
            <a:blipFill>
              <a:blip r:embed="rId3"/>
              <a:stretch>
                <a:fillRect l="-1317" r="-1317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179970" y="1979335"/>
            <a:ext cx="6686685" cy="3321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8499" spc="-169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Income &amp; Expense </a:t>
            </a:r>
          </a:p>
          <a:p>
            <a:pPr marL="0" lvl="0" indent="0" algn="l">
              <a:lnSpc>
                <a:spcPts val="8499"/>
              </a:lnSpc>
              <a:spcBef>
                <a:spcPct val="0"/>
              </a:spcBef>
            </a:pPr>
            <a:r>
              <a:rPr lang="en-US" sz="8499" spc="-169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Screen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9055595" y="7373258"/>
            <a:ext cx="3257550" cy="1566999"/>
            <a:chOff x="0" y="0"/>
            <a:chExt cx="4343400" cy="208933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434340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lang="en-US" sz="300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ncome Screen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146175"/>
              <a:ext cx="4343400" cy="94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Track all your income sources at one place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49300" y="7373258"/>
            <a:ext cx="3633788" cy="1566999"/>
            <a:chOff x="0" y="0"/>
            <a:chExt cx="4845050" cy="208933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484505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Expense Screen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146175"/>
              <a:ext cx="4845050" cy="9431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79"/>
                </a:lnSpc>
                <a:spcBef>
                  <a:spcPct val="0"/>
                </a:spcBef>
              </a:pPr>
              <a:r>
                <a:rPr lang="en-US" sz="2057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See where your money goes—clearly and quickly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B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58125" y="0"/>
            <a:ext cx="10429875" cy="10287000"/>
            <a:chOff x="0" y="0"/>
            <a:chExt cx="274696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6963" cy="2709333"/>
            </a:xfrm>
            <a:custGeom>
              <a:avLst/>
              <a:gdLst/>
              <a:ahLst/>
              <a:cxnLst/>
              <a:rect l="l" t="t" r="r" b="b"/>
              <a:pathLst>
                <a:path w="2746963" h="2709333">
                  <a:moveTo>
                    <a:pt x="0" y="0"/>
                  </a:moveTo>
                  <a:lnTo>
                    <a:pt x="2746963" y="0"/>
                  </a:lnTo>
                  <a:lnTo>
                    <a:pt x="27469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AA3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46963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679358" y="7055215"/>
            <a:ext cx="4010025" cy="2203085"/>
            <a:chOff x="0" y="0"/>
            <a:chExt cx="1056138" cy="5802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56138" cy="580236"/>
            </a:xfrm>
            <a:custGeom>
              <a:avLst/>
              <a:gdLst/>
              <a:ahLst/>
              <a:cxnLst/>
              <a:rect l="l" t="t" r="r" b="b"/>
              <a:pathLst>
                <a:path w="1056138" h="580236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503011"/>
                  </a:lnTo>
                  <a:cubicBezTo>
                    <a:pt x="1056138" y="545661"/>
                    <a:pt x="1021563" y="580236"/>
                    <a:pt x="978913" y="580236"/>
                  </a:cubicBezTo>
                  <a:lnTo>
                    <a:pt x="77226" y="580236"/>
                  </a:lnTo>
                  <a:cubicBezTo>
                    <a:pt x="34575" y="580236"/>
                    <a:pt x="0" y="545661"/>
                    <a:pt x="0" y="503011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9BD6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56138" cy="618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073062" y="7055215"/>
            <a:ext cx="4010025" cy="2164532"/>
            <a:chOff x="0" y="0"/>
            <a:chExt cx="1056138" cy="5700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6138" cy="570082"/>
            </a:xfrm>
            <a:custGeom>
              <a:avLst/>
              <a:gdLst/>
              <a:ahLst/>
              <a:cxnLst/>
              <a:rect l="l" t="t" r="r" b="b"/>
              <a:pathLst>
                <a:path w="1056138" h="570082">
                  <a:moveTo>
                    <a:pt x="77226" y="0"/>
                  </a:moveTo>
                  <a:lnTo>
                    <a:pt x="978913" y="0"/>
                  </a:lnTo>
                  <a:cubicBezTo>
                    <a:pt x="1021563" y="0"/>
                    <a:pt x="1056138" y="34575"/>
                    <a:pt x="1056138" y="77226"/>
                  </a:cubicBezTo>
                  <a:lnTo>
                    <a:pt x="1056138" y="492857"/>
                  </a:lnTo>
                  <a:cubicBezTo>
                    <a:pt x="1056138" y="535507"/>
                    <a:pt x="1021563" y="570082"/>
                    <a:pt x="978913" y="570082"/>
                  </a:cubicBezTo>
                  <a:lnTo>
                    <a:pt x="77226" y="570082"/>
                  </a:lnTo>
                  <a:cubicBezTo>
                    <a:pt x="34575" y="570082"/>
                    <a:pt x="0" y="535507"/>
                    <a:pt x="0" y="492857"/>
                  </a:cubicBezTo>
                  <a:lnTo>
                    <a:pt x="0" y="77226"/>
                  </a:lnTo>
                  <a:cubicBezTo>
                    <a:pt x="0" y="34575"/>
                    <a:pt x="34575" y="0"/>
                    <a:pt x="77226" y="0"/>
                  </a:cubicBezTo>
                  <a:close/>
                </a:path>
              </a:pathLst>
            </a:custGeom>
            <a:solidFill>
              <a:srgbClr val="9BD6FF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56138" cy="6081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67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1028700"/>
            <a:ext cx="2775940" cy="5956430"/>
            <a:chOff x="0" y="0"/>
            <a:chExt cx="562661" cy="120732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62661" cy="1207321"/>
            </a:xfrm>
            <a:custGeom>
              <a:avLst/>
              <a:gdLst/>
              <a:ahLst/>
              <a:cxnLst/>
              <a:rect l="l" t="t" r="r" b="b"/>
              <a:pathLst>
                <a:path w="562661" h="1207321">
                  <a:moveTo>
                    <a:pt x="111557" y="0"/>
                  </a:moveTo>
                  <a:lnTo>
                    <a:pt x="451103" y="0"/>
                  </a:lnTo>
                  <a:cubicBezTo>
                    <a:pt x="512715" y="0"/>
                    <a:pt x="562661" y="49946"/>
                    <a:pt x="562661" y="111557"/>
                  </a:cubicBezTo>
                  <a:lnTo>
                    <a:pt x="562661" y="1095763"/>
                  </a:lnTo>
                  <a:cubicBezTo>
                    <a:pt x="562661" y="1157375"/>
                    <a:pt x="512715" y="1207321"/>
                    <a:pt x="451103" y="1207321"/>
                  </a:cubicBezTo>
                  <a:lnTo>
                    <a:pt x="111557" y="1207321"/>
                  </a:lnTo>
                  <a:cubicBezTo>
                    <a:pt x="49946" y="1207321"/>
                    <a:pt x="0" y="1157375"/>
                    <a:pt x="0" y="1095763"/>
                  </a:cubicBezTo>
                  <a:lnTo>
                    <a:pt x="0" y="111557"/>
                  </a:lnTo>
                  <a:cubicBezTo>
                    <a:pt x="0" y="49946"/>
                    <a:pt x="49946" y="0"/>
                    <a:pt x="111557" y="0"/>
                  </a:cubicBezTo>
                  <a:close/>
                </a:path>
              </a:pathLst>
            </a:custGeom>
            <a:blipFill>
              <a:blip r:embed="rId2"/>
              <a:stretch>
                <a:fillRect l="-827" r="-827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13706343" y="1028700"/>
            <a:ext cx="2743464" cy="5956430"/>
            <a:chOff x="0" y="0"/>
            <a:chExt cx="556078" cy="120732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56078" cy="1207321"/>
            </a:xfrm>
            <a:custGeom>
              <a:avLst/>
              <a:gdLst/>
              <a:ahLst/>
              <a:cxnLst/>
              <a:rect l="l" t="t" r="r" b="b"/>
              <a:pathLst>
                <a:path w="556078" h="1207321">
                  <a:moveTo>
                    <a:pt x="112878" y="0"/>
                  </a:moveTo>
                  <a:lnTo>
                    <a:pt x="443200" y="0"/>
                  </a:lnTo>
                  <a:cubicBezTo>
                    <a:pt x="473137" y="0"/>
                    <a:pt x="501848" y="11892"/>
                    <a:pt x="523017" y="33061"/>
                  </a:cubicBezTo>
                  <a:cubicBezTo>
                    <a:pt x="544186" y="54230"/>
                    <a:pt x="556078" y="82941"/>
                    <a:pt x="556078" y="112878"/>
                  </a:cubicBezTo>
                  <a:lnTo>
                    <a:pt x="556078" y="1094443"/>
                  </a:lnTo>
                  <a:cubicBezTo>
                    <a:pt x="556078" y="1124380"/>
                    <a:pt x="544186" y="1153091"/>
                    <a:pt x="523017" y="1174260"/>
                  </a:cubicBezTo>
                  <a:cubicBezTo>
                    <a:pt x="501848" y="1195428"/>
                    <a:pt x="473137" y="1207321"/>
                    <a:pt x="443200" y="1207321"/>
                  </a:cubicBezTo>
                  <a:lnTo>
                    <a:pt x="112878" y="1207321"/>
                  </a:lnTo>
                  <a:cubicBezTo>
                    <a:pt x="82941" y="1207321"/>
                    <a:pt x="54230" y="1195428"/>
                    <a:pt x="33061" y="1174260"/>
                  </a:cubicBezTo>
                  <a:cubicBezTo>
                    <a:pt x="11892" y="1153091"/>
                    <a:pt x="0" y="1124380"/>
                    <a:pt x="0" y="1094443"/>
                  </a:cubicBezTo>
                  <a:lnTo>
                    <a:pt x="0" y="112878"/>
                  </a:lnTo>
                  <a:cubicBezTo>
                    <a:pt x="0" y="82941"/>
                    <a:pt x="11892" y="54230"/>
                    <a:pt x="33061" y="33061"/>
                  </a:cubicBezTo>
                  <a:cubicBezTo>
                    <a:pt x="54230" y="11892"/>
                    <a:pt x="82941" y="0"/>
                    <a:pt x="112878" y="0"/>
                  </a:cubicBezTo>
                  <a:close/>
                </a:path>
              </a:pathLst>
            </a:custGeom>
            <a:blipFill>
              <a:blip r:embed="rId3"/>
              <a:stretch>
                <a:fillRect l="-1317" r="-1317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-700808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6" y="0"/>
                </a:lnTo>
                <a:lnTo>
                  <a:pt x="3459016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770529" y="1700504"/>
            <a:ext cx="6574333" cy="528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81"/>
              </a:lnSpc>
              <a:spcBef>
                <a:spcPct val="0"/>
              </a:spcBef>
            </a:pPr>
            <a:r>
              <a:rPr lang="en-US" sz="8181" u="none" strike="noStrike" spc="-163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 Overview: Clear Balance &amp; Easy Navigation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144000" y="7118306"/>
            <a:ext cx="3347197" cy="2038350"/>
            <a:chOff x="0" y="0"/>
            <a:chExt cx="4462929" cy="271780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8575"/>
              <a:ext cx="4462929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Clear Balance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136650"/>
              <a:ext cx="4462929" cy="15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Balance is shown </a:t>
              </a:r>
              <a:r>
                <a:rPr lang="en-US" sz="225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clearly </a:t>
              </a:r>
              <a:r>
                <a:rPr lang="en-US" sz="225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and turns red when it gets too low.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449300" y="7337607"/>
            <a:ext cx="3257550" cy="1638300"/>
            <a:chOff x="0" y="0"/>
            <a:chExt cx="4343400" cy="218440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28575"/>
              <a:ext cx="4343400" cy="638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Easy Navigation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136650"/>
              <a:ext cx="4343400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49"/>
                </a:lnSpc>
                <a:spcBef>
                  <a:spcPct val="0"/>
                </a:spcBef>
              </a:pPr>
              <a:r>
                <a:rPr lang="en-US" sz="225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Intuitive design allows for </a:t>
              </a:r>
              <a:r>
                <a:rPr lang="en-US" sz="2250" b="1">
                  <a:solidFill>
                    <a:srgbClr val="1800AD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quick access</a:t>
              </a:r>
              <a:r>
                <a:rPr lang="en-US" sz="2250">
                  <a:solidFill>
                    <a:srgbClr val="1800A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to features.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AA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33311" y="2394364"/>
            <a:ext cx="9763125" cy="136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  <a:spcBef>
                <a:spcPct val="0"/>
              </a:spcBef>
            </a:pPr>
            <a:r>
              <a:rPr lang="en-US" sz="9999" u="none" strike="noStrike" spc="-199">
                <a:solidFill>
                  <a:srgbClr val="1800A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Benefits</a:t>
            </a:r>
          </a:p>
        </p:txBody>
      </p:sp>
      <p:sp>
        <p:nvSpPr>
          <p:cNvPr id="3" name="Freeform 3"/>
          <p:cNvSpPr/>
          <p:nvPr/>
        </p:nvSpPr>
        <p:spPr>
          <a:xfrm>
            <a:off x="15428144" y="6607510"/>
            <a:ext cx="3459016" cy="4461104"/>
          </a:xfrm>
          <a:custGeom>
            <a:avLst/>
            <a:gdLst/>
            <a:ahLst/>
            <a:cxnLst/>
            <a:rect l="l" t="t" r="r" b="b"/>
            <a:pathLst>
              <a:path w="3459016" h="4461104">
                <a:moveTo>
                  <a:pt x="0" y="0"/>
                </a:moveTo>
                <a:lnTo>
                  <a:pt x="3459015" y="0"/>
                </a:lnTo>
                <a:lnTo>
                  <a:pt x="3459015" y="4461105"/>
                </a:lnTo>
                <a:lnTo>
                  <a:pt x="0" y="4461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273</Words>
  <Application>Microsoft Office PowerPoint</Application>
  <PresentationFormat>Custom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Times New Roman</vt:lpstr>
      <vt:lpstr>Times New Roman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Money Trail App Overview</dc:title>
  <dc:creator>USER</dc:creator>
  <dc:description>Presentation - Money Trail App Overview</dc:description>
  <cp:lastModifiedBy>Monira Afroz</cp:lastModifiedBy>
  <cp:revision>2</cp:revision>
  <dcterms:created xsi:type="dcterms:W3CDTF">2006-08-16T00:00:00Z</dcterms:created>
  <dcterms:modified xsi:type="dcterms:W3CDTF">2025-11-05T15:08:26Z</dcterms:modified>
  <dc:identifier>DAG3iJZVZcU</dc:identifier>
</cp:coreProperties>
</file>